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5"/>
  </p:notesMasterIdLst>
  <p:sldIdLst>
    <p:sldId id="282" r:id="rId2"/>
    <p:sldId id="267" r:id="rId3"/>
    <p:sldId id="272" r:id="rId4"/>
    <p:sldId id="273" r:id="rId5"/>
    <p:sldId id="271" r:id="rId6"/>
    <p:sldId id="275" r:id="rId7"/>
    <p:sldId id="276" r:id="rId8"/>
    <p:sldId id="277" r:id="rId9"/>
    <p:sldId id="278" r:id="rId10"/>
    <p:sldId id="279" r:id="rId11"/>
    <p:sldId id="281" r:id="rId12"/>
    <p:sldId id="280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7458" autoAdjust="0"/>
  </p:normalViewPr>
  <p:slideViewPr>
    <p:cSldViewPr snapToGrid="0">
      <p:cViewPr varScale="1">
        <p:scale>
          <a:sx n="55" d="100"/>
          <a:sy n="55" d="100"/>
        </p:scale>
        <p:origin x="725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D43A06BB-4A9F-4249-B56F-FC7F8F66C021}" type="datetimeFigureOut">
              <a:rPr lang="en-GB" smtClean="0"/>
              <a:pPr/>
              <a:t>28/09/2017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3B0FF595-AF30-4A05-86BE-49BC070F842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79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Is our DevOps journey done? Can we do better?</a:t>
            </a:r>
            <a:br>
              <a:rPr lang="en-GB" b="1" dirty="0"/>
            </a:br>
            <a:br>
              <a:rPr lang="en-GB" dirty="0"/>
            </a:br>
            <a:r>
              <a:rPr lang="en-GB" dirty="0"/>
              <a:t>Salut tout le monde! Merci beaucoup pour </a:t>
            </a:r>
            <a:r>
              <a:rPr lang="en-GB" dirty="0" err="1"/>
              <a:t>m’inviter</a:t>
            </a:r>
            <a:r>
              <a:rPr lang="en-GB" dirty="0"/>
              <a:t> </a:t>
            </a:r>
            <a:r>
              <a:rPr lang="en-GB" dirty="0" err="1"/>
              <a:t>ici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en-GB" dirty="0" err="1"/>
              <a:t>soir</a:t>
            </a:r>
            <a:r>
              <a:rPr lang="en-GB" dirty="0"/>
              <a:t>, et </a:t>
            </a:r>
            <a:r>
              <a:rPr lang="en-GB" dirty="0" err="1"/>
              <a:t>je</a:t>
            </a:r>
            <a:r>
              <a:rPr lang="en-GB" dirty="0"/>
              <a:t> </a:t>
            </a:r>
            <a:r>
              <a:rPr lang="en-GB" dirty="0" err="1"/>
              <a:t>vous</a:t>
            </a:r>
            <a:r>
              <a:rPr lang="en-GB" dirty="0"/>
              <a:t> </a:t>
            </a:r>
            <a:r>
              <a:rPr lang="en-GB" dirty="0" err="1"/>
              <a:t>demande</a:t>
            </a:r>
            <a:r>
              <a:rPr lang="en-GB" dirty="0"/>
              <a:t> pardon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avance</a:t>
            </a:r>
            <a:r>
              <a:rPr lang="en-GB" dirty="0"/>
              <a:t>. Mon </a:t>
            </a:r>
            <a:r>
              <a:rPr lang="en-GB" dirty="0" err="1"/>
              <a:t>francais</a:t>
            </a:r>
            <a:r>
              <a:rPr lang="en-GB" dirty="0"/>
              <a:t> </a:t>
            </a:r>
            <a:r>
              <a:rPr lang="en-GB" dirty="0" err="1"/>
              <a:t>c’est</a:t>
            </a:r>
            <a:r>
              <a:rPr lang="en-GB" dirty="0"/>
              <a:t> pas mal terrible. So I’ll be presenting tonight in English. And we’re going to talk about how you can invest in the right DevOps practices and get better.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reason we’re talking about this today is because I realize…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34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512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Art of Repetition</a:t>
            </a:r>
            <a:endParaRPr lang="en-US" dirty="0"/>
          </a:p>
          <a:p>
            <a:pPr lvl="1"/>
            <a:r>
              <a:rPr lang="en-US" dirty="0"/>
              <a:t>Repeatable processes</a:t>
            </a:r>
          </a:p>
          <a:p>
            <a:pPr lvl="1"/>
            <a:r>
              <a:rPr lang="en-US" dirty="0"/>
              <a:t>Predictable delivery == </a:t>
            </a:r>
            <a:r>
              <a:rPr lang="en-US" b="1" dirty="0"/>
              <a:t>$$$!!</a:t>
            </a:r>
          </a:p>
          <a:p>
            <a:pPr lvl="1"/>
            <a:r>
              <a:rPr lang="en-US" dirty="0"/>
              <a:t>We aren’t just guessing, we know how to do this. </a:t>
            </a:r>
            <a:br>
              <a:rPr lang="en-US" dirty="0"/>
            </a:br>
            <a:r>
              <a:rPr lang="en-US" dirty="0"/>
              <a:t>Again.</a:t>
            </a:r>
            <a:br>
              <a:rPr lang="en-US" dirty="0"/>
            </a:br>
            <a:r>
              <a:rPr lang="en-US" dirty="0"/>
              <a:t>And again. </a:t>
            </a:r>
            <a:br>
              <a:rPr lang="en-US" dirty="0"/>
            </a:br>
            <a:r>
              <a:rPr lang="en-US" dirty="0"/>
              <a:t>And again.</a:t>
            </a:r>
          </a:p>
          <a:p>
            <a:pPr lvl="1"/>
            <a:r>
              <a:rPr lang="en-US" dirty="0"/>
              <a:t>Need to be deliberate about improvement and delivery.</a:t>
            </a:r>
          </a:p>
          <a:p>
            <a:pPr lvl="1"/>
            <a:r>
              <a:rPr lang="en-US" dirty="0"/>
              <a:t>Start small. Get better. Then do it again!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839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 few years ago…</a:t>
            </a:r>
            <a:r>
              <a:rPr lang="en-US" b="0" dirty="0"/>
              <a:t> (history of the maturity model)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Things change but in general DevOps falls into Build, Test, and Operate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First talking about Continuous Integration, then automated testing, now operations and deploying to production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The whole industry is getting better.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How do we do this?</a:t>
            </a:r>
            <a:br>
              <a:rPr lang="en-US" b="0" dirty="0"/>
            </a:br>
            <a:endParaRPr lang="en-US" b="1" dirty="0"/>
          </a:p>
          <a:p>
            <a:r>
              <a:rPr lang="en-US" b="1" dirty="0"/>
              <a:t>Be better than you were yesterday.</a:t>
            </a:r>
          </a:p>
          <a:p>
            <a:pPr lvl="1"/>
            <a:r>
              <a:rPr lang="en-US" dirty="0"/>
              <a:t>Question everything you are doing.</a:t>
            </a:r>
          </a:p>
          <a:p>
            <a:pPr lvl="1"/>
            <a:r>
              <a:rPr lang="en-US" dirty="0"/>
              <a:t>Look for ways to optimize.</a:t>
            </a:r>
          </a:p>
          <a:p>
            <a:pPr lvl="1"/>
            <a:r>
              <a:rPr lang="en-US" dirty="0"/>
              <a:t>Improve processes and</a:t>
            </a:r>
            <a:r>
              <a:rPr lang="en-US" b="1" dirty="0"/>
              <a:t> </a:t>
            </a:r>
            <a:r>
              <a:rPr lang="en-US" dirty="0"/>
              <a:t>tools.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ALWAYS MINIMIZE WASTE !!</a:t>
            </a:r>
          </a:p>
          <a:p>
            <a:endParaRPr lang="en-US" b="1" dirty="0"/>
          </a:p>
          <a:p>
            <a:r>
              <a:rPr lang="en-US" b="1" dirty="0"/>
              <a:t>How do we make our lives easier?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788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/>
              <a:t>This is where we have the most valuable return on investment in the Sitecore context.</a:t>
            </a:r>
          </a:p>
          <a:p>
            <a:r>
              <a:rPr lang="en-US" dirty="0"/>
              <a:t>Ensure everything is in a deployable state.</a:t>
            </a:r>
          </a:p>
          <a:p>
            <a:r>
              <a:rPr lang="en-US" i="0" dirty="0"/>
              <a:t>- Database and code</a:t>
            </a:r>
          </a:p>
          <a:p>
            <a:endParaRPr lang="en-US" i="0" dirty="0"/>
          </a:p>
          <a:p>
            <a:r>
              <a:rPr lang="en-US" i="1" dirty="0"/>
              <a:t>“Works on my machine”.</a:t>
            </a:r>
            <a:r>
              <a:rPr lang="en-US" dirty="0"/>
              <a:t> </a:t>
            </a:r>
            <a:br>
              <a:rPr lang="en-US" dirty="0"/>
            </a:br>
            <a:r>
              <a:rPr lang="en-US" b="1" dirty="0"/>
              <a:t>Not good enough.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Database and code</a:t>
            </a:r>
            <a:endParaRPr lang="en-US" b="0" dirty="0"/>
          </a:p>
          <a:p>
            <a:pPr marL="171450" indent="-171450">
              <a:buFontTx/>
              <a:buChar char="-"/>
            </a:pPr>
            <a:r>
              <a:rPr lang="en-US" b="0" dirty="0"/>
              <a:t>Sitecore solution architecture includes templates, layouts, workflow, security, etc.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Just like two classes referencing each other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Razor CSHTML rendering binds to fields on a template and rendering definition in database.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Need to put it out together.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Culture</a:t>
            </a:r>
          </a:p>
          <a:p>
            <a:r>
              <a:rPr lang="en-US" i="1" dirty="0"/>
              <a:t>“You broke it, you fix it”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650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“Throw it over the wall and hope”</a:t>
            </a:r>
            <a:br>
              <a:rPr lang="en-US" i="1" dirty="0"/>
            </a:br>
            <a:r>
              <a:rPr lang="en-US" b="1" dirty="0"/>
              <a:t>Not good enough!</a:t>
            </a:r>
          </a:p>
          <a:p>
            <a:r>
              <a:rPr lang="en-US" dirty="0"/>
              <a:t>Need early feedback</a:t>
            </a:r>
          </a:p>
          <a:p>
            <a:r>
              <a:rPr lang="en-US" b="1" dirty="0"/>
              <a:t>Multiple options:</a:t>
            </a:r>
          </a:p>
          <a:p>
            <a:pPr lvl="1"/>
            <a:r>
              <a:rPr lang="en-US" dirty="0"/>
              <a:t>Testers embedded in the team</a:t>
            </a:r>
          </a:p>
          <a:p>
            <a:pPr lvl="1"/>
            <a:r>
              <a:rPr lang="en-US" dirty="0"/>
              <a:t>	- Short feedback loop</a:t>
            </a:r>
          </a:p>
          <a:p>
            <a:pPr lvl="1"/>
            <a:r>
              <a:rPr lang="en-US" dirty="0"/>
              <a:t>	- Testers know when things change</a:t>
            </a:r>
          </a:p>
          <a:p>
            <a:pPr lvl="1"/>
            <a:r>
              <a:rPr lang="en-US" dirty="0"/>
              <a:t>Unit Tests</a:t>
            </a:r>
          </a:p>
          <a:p>
            <a:pPr lvl="1"/>
            <a:r>
              <a:rPr lang="en-US" dirty="0"/>
              <a:t>	- Easy tooling, </a:t>
            </a:r>
            <a:r>
              <a:rPr lang="en-US" dirty="0" err="1"/>
              <a:t>devs</a:t>
            </a:r>
            <a:r>
              <a:rPr lang="en-US" dirty="0"/>
              <a:t> can do it</a:t>
            </a:r>
          </a:p>
          <a:p>
            <a:pPr lvl="1"/>
            <a:r>
              <a:rPr lang="en-US" dirty="0"/>
              <a:t>	- Not all </a:t>
            </a:r>
            <a:r>
              <a:rPr lang="en-US" dirty="0" err="1"/>
              <a:t>devs</a:t>
            </a:r>
            <a:r>
              <a:rPr lang="en-US" dirty="0"/>
              <a:t> are great testers</a:t>
            </a:r>
          </a:p>
          <a:p>
            <a:pPr lvl="1"/>
            <a:r>
              <a:rPr lang="en-US" dirty="0"/>
              <a:t>Automated regression testing</a:t>
            </a:r>
          </a:p>
          <a:p>
            <a:pPr lvl="1"/>
            <a:r>
              <a:rPr lang="en-US" dirty="0"/>
              <a:t>	- Not running at a functional level, usually against the interface</a:t>
            </a:r>
          </a:p>
          <a:p>
            <a:pPr lvl="1"/>
            <a:r>
              <a:rPr lang="en-US" dirty="0"/>
              <a:t>	- Great for upgrades</a:t>
            </a:r>
          </a:p>
          <a:p>
            <a:pPr lvl="1"/>
            <a:r>
              <a:rPr lang="en-US" dirty="0"/>
              <a:t>	- DISADVANTAGE: Automating Sitecore editing interface testing can take more investment</a:t>
            </a:r>
          </a:p>
          <a:p>
            <a:pPr lvl="1"/>
            <a:r>
              <a:rPr lang="en-US" dirty="0"/>
              <a:t>	- ADVANTAGE: Sitecore is not unit testable in a lot of places, Selenium testing can work well. Great value.</a:t>
            </a:r>
          </a:p>
          <a:p>
            <a:pPr lvl="1"/>
            <a:r>
              <a:rPr lang="en-US" dirty="0"/>
              <a:t>	- Balance regression with unit tests</a:t>
            </a:r>
          </a:p>
          <a:p>
            <a:pPr lvl="1"/>
            <a:r>
              <a:rPr lang="en-US" dirty="0"/>
              <a:t>Business UAT throughout delivery</a:t>
            </a:r>
          </a:p>
          <a:p>
            <a:r>
              <a:rPr lang="en-US" dirty="0"/>
              <a:t>	- Not easy to do, very busy, hard to get involved</a:t>
            </a:r>
          </a:p>
          <a:p>
            <a:r>
              <a:rPr lang="en-US" dirty="0"/>
              <a:t>	- High degree of quality feedback.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217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Get your money’s worth!</a:t>
            </a:r>
          </a:p>
          <a:p>
            <a:pPr lvl="1"/>
            <a:r>
              <a:rPr lang="en-CA" dirty="0"/>
              <a:t>Short cycle between </a:t>
            </a:r>
            <a:r>
              <a:rPr lang="en-CA" i="1" dirty="0"/>
              <a:t>‘Needing’</a:t>
            </a:r>
            <a:r>
              <a:rPr lang="en-CA" dirty="0"/>
              <a:t> and </a:t>
            </a:r>
            <a:r>
              <a:rPr lang="en-CA" i="1" dirty="0"/>
              <a:t>‘Having’</a:t>
            </a:r>
          </a:p>
          <a:p>
            <a:pPr lvl="1"/>
            <a:r>
              <a:rPr lang="en-CA" dirty="0"/>
              <a:t>Get investment into production.</a:t>
            </a:r>
          </a:p>
          <a:p>
            <a:pPr lvl="1"/>
            <a:endParaRPr lang="en-CA" dirty="0"/>
          </a:p>
          <a:p>
            <a:r>
              <a:rPr lang="en-CA" dirty="0"/>
              <a:t>Accept smaller packages of ‘good enough’ (a.k.a. M.V.P)</a:t>
            </a:r>
            <a:br>
              <a:rPr lang="en-CA" dirty="0"/>
            </a:br>
            <a:endParaRPr lang="en-CA" dirty="0"/>
          </a:p>
          <a:p>
            <a:r>
              <a:rPr lang="en-CA" dirty="0"/>
              <a:t>Choose a sustainable cycle that works for your team.</a:t>
            </a:r>
            <a:br>
              <a:rPr lang="en-CA" dirty="0"/>
            </a:br>
            <a:endParaRPr lang="en-CA" dirty="0"/>
          </a:p>
          <a:p>
            <a:r>
              <a:rPr lang="en-CA" dirty="0"/>
              <a:t>Involve everyone!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875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What would DevOps be without Operations?</a:t>
            </a:r>
          </a:p>
          <a:p>
            <a:r>
              <a:rPr lang="en-US" dirty="0"/>
              <a:t>One of the pieces of DevOps is to break down the walls between Development and Operations and make sure we build repeatable processes for deploying and maintaining all our environments. </a:t>
            </a:r>
          </a:p>
          <a:p>
            <a:endParaRPr lang="en-US" dirty="0"/>
          </a:p>
          <a:p>
            <a:r>
              <a:rPr lang="en-US" dirty="0"/>
              <a:t>The Business wants new features from Development, but continuous stability and availability from Operations. </a:t>
            </a:r>
          </a:p>
          <a:p>
            <a:endParaRPr lang="en-US" dirty="0"/>
          </a:p>
          <a:p>
            <a:r>
              <a:rPr lang="en-US" dirty="0"/>
              <a:t>This is one aspect of it, but operations is about more than just pushing code to prod.</a:t>
            </a:r>
            <a:br>
              <a:rPr lang="en-US" dirty="0"/>
            </a:br>
            <a:endParaRPr lang="en-US" dirty="0"/>
          </a:p>
          <a:p>
            <a:r>
              <a:rPr lang="en-US" dirty="0"/>
              <a:t>Do you know if your site is down right now?</a:t>
            </a:r>
          </a:p>
          <a:p>
            <a:r>
              <a:rPr lang="en-US" dirty="0"/>
              <a:t>Are you able to monitor if your visitors have stopped being able to purchase products in your checkout process?</a:t>
            </a:r>
          </a:p>
          <a:p>
            <a:r>
              <a:rPr lang="en-US" dirty="0"/>
              <a:t>Are you able to provide continuous uptime, even during deployments?</a:t>
            </a:r>
          </a:p>
          <a:p>
            <a:endParaRPr lang="en-US" dirty="0"/>
          </a:p>
          <a:p>
            <a:r>
              <a:rPr lang="en-US" dirty="0"/>
              <a:t>These are the questions an Operations expert worries about.</a:t>
            </a:r>
          </a:p>
          <a:p>
            <a:endParaRPr lang="en-US" dirty="0"/>
          </a:p>
          <a:p>
            <a:r>
              <a:rPr lang="en-US" dirty="0"/>
              <a:t>We need tools and processes for this. Some of the advancements with Sitecore on Azure PaaS with Application Insights and other enhancements are improving our ability to have this operational 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106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Let’s bring ourselves back to our Maturity Model.</a:t>
            </a:r>
          </a:p>
          <a:p>
            <a:r>
              <a:rPr lang="en-US" dirty="0"/>
              <a:t>A lot more in operations, a lot of places to invest.</a:t>
            </a:r>
          </a:p>
          <a:p>
            <a:r>
              <a:rPr lang="en-US" dirty="0"/>
              <a:t>Don’t just do Build, then Test, then Operate.</a:t>
            </a:r>
          </a:p>
          <a:p>
            <a:r>
              <a:rPr lang="en-US" dirty="0"/>
              <a:t>Pick the elements from each where you get the most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FF595-AF30-4A05-86BE-49BC070F842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89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3925888" y="3814763"/>
            <a:ext cx="4346575" cy="4600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3187" y="4506686"/>
            <a:ext cx="4359276" cy="42803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05672" y="1910143"/>
            <a:ext cx="5365103" cy="16168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24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pact_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80554" y="2094969"/>
            <a:ext cx="7198468" cy="161682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insert title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EDD65B5-769F-4801-BBDD-6A61FC70EC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01375" y="3919943"/>
            <a:ext cx="4756825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</p:spTree>
    <p:extLst>
      <p:ext uri="{BB962C8B-B14F-4D97-AF65-F5344CB8AC3E}">
        <p14:creationId xmlns:p14="http://schemas.microsoft.com/office/powerpoint/2010/main" val="176096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582" y="446455"/>
            <a:ext cx="9142046" cy="744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322" y="1270731"/>
            <a:ext cx="10963031" cy="48408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6262" y="6457949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57948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4969" y="6457948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99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46867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34839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5795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57951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57951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398582" y="446455"/>
            <a:ext cx="9142046" cy="7446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240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6092"/>
            <a:ext cx="5181600" cy="49108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6092"/>
            <a:ext cx="5181600" cy="49108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50130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5013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450130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8582" y="446455"/>
            <a:ext cx="9142046" cy="744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798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24890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72815"/>
            <a:ext cx="5157787" cy="40453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4890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72815"/>
            <a:ext cx="5183188" cy="40453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457947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57947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457947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98582" y="446455"/>
            <a:ext cx="9142046" cy="744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0413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457947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57947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457947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98582" y="446455"/>
            <a:ext cx="9142046" cy="744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226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10343"/>
            <a:ext cx="3932237" cy="1215044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55412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54415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457947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57947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457947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398582" y="446455"/>
            <a:ext cx="9142046" cy="7446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837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09435"/>
            <a:ext cx="3932237" cy="122872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818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52675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398582" y="446455"/>
            <a:ext cx="9142046" cy="7446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717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203569"/>
            <a:ext cx="10515600" cy="497339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457947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57947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457947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98582" y="446455"/>
            <a:ext cx="9142046" cy="744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569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094153"/>
            <a:ext cx="2628900" cy="508281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094153"/>
            <a:ext cx="7734300" cy="508280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457947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57947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457947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58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Pane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45169"/>
            <a:ext cx="12192000" cy="641283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30399" y="872048"/>
            <a:ext cx="7116817" cy="3271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930399" y="1567543"/>
            <a:ext cx="8534401" cy="41220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930400" y="1199227"/>
            <a:ext cx="4105275" cy="2224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Click to edit Subtitle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8529552" y="5918490"/>
            <a:ext cx="838200" cy="215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>
                <a:latin typeface="+mj-lt"/>
              </a:rPr>
              <a:t>Edit Button</a:t>
            </a:r>
            <a:endParaRPr lang="en-GB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9554787" y="5918490"/>
            <a:ext cx="838200" cy="215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Edit Button</a:t>
            </a:r>
          </a:p>
        </p:txBody>
      </p:sp>
    </p:spTree>
    <p:extLst>
      <p:ext uri="{BB962C8B-B14F-4D97-AF65-F5344CB8AC3E}">
        <p14:creationId xmlns:p14="http://schemas.microsoft.com/office/powerpoint/2010/main" val="4264781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787" y="1316"/>
            <a:ext cx="12192000" cy="98178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32876" y="66679"/>
            <a:ext cx="5627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Continuous Improvement for DevOps 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lang="en-GB" sz="1400" baseline="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@</a:t>
            </a:r>
            <a:r>
              <a:rPr lang="en-GB" sz="1400" baseline="0" dirty="0" err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AgileStCyr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408649"/>
            <a:ext cx="12192000" cy="44626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515638" y="96806"/>
            <a:ext cx="42604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baseline="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 out   </a:t>
            </a:r>
            <a:r>
              <a:rPr lang="en-GB" sz="1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</a:t>
            </a:r>
            <a:r>
              <a:rPr lang="en-GB" sz="1000" baseline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Jason St-Cyr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51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51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r>
              <a:rPr lang="en-US" dirty="0"/>
              <a:t>9/28/2017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51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8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3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Light" panose="020B0306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DA1D295-758C-4A09-A899-49C3054738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SUG Montréal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7C5D84F-9DF6-4040-9391-04B0FB1591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Starting soon…</a:t>
            </a:r>
          </a:p>
        </p:txBody>
      </p:sp>
    </p:spTree>
    <p:extLst>
      <p:ext uri="{BB962C8B-B14F-4D97-AF65-F5344CB8AC3E}">
        <p14:creationId xmlns:p14="http://schemas.microsoft.com/office/powerpoint/2010/main" val="34648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Jason St-Cyr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Technical Evangelist @ Sitecore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400" dirty="0"/>
              <a:t>Continuous Improvement </a:t>
            </a:r>
            <a:br>
              <a:rPr lang="en-GB" sz="4400" dirty="0"/>
            </a:br>
            <a:r>
              <a:rPr lang="en-GB" sz="3200" dirty="0"/>
              <a:t>for DevOps</a:t>
            </a:r>
          </a:p>
        </p:txBody>
      </p:sp>
    </p:spTree>
    <p:extLst>
      <p:ext uri="{BB962C8B-B14F-4D97-AF65-F5344CB8AC3E}">
        <p14:creationId xmlns:p14="http://schemas.microsoft.com/office/powerpoint/2010/main" val="14283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E522-0D61-4D20-AC06-7538F0CB3B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You probably aren’t “doing it right”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BFC76-9AE3-473C-8F8A-48B989EC6C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And that is just fine.</a:t>
            </a:r>
          </a:p>
        </p:txBody>
      </p:sp>
    </p:spTree>
    <p:extLst>
      <p:ext uri="{BB962C8B-B14F-4D97-AF65-F5344CB8AC3E}">
        <p14:creationId xmlns:p14="http://schemas.microsoft.com/office/powerpoint/2010/main" val="2964265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E522-0D61-4D20-AC06-7538F0CB3B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This sucks.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BFC76-9AE3-473C-8F8A-48B989EC6C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72383" y="3919943"/>
            <a:ext cx="6459166" cy="914400"/>
          </a:xfrm>
        </p:spPr>
        <p:txBody>
          <a:bodyPr/>
          <a:lstStyle/>
          <a:p>
            <a:r>
              <a:rPr lang="en-US" sz="4400" b="1" dirty="0"/>
              <a:t>We can do better.</a:t>
            </a:r>
          </a:p>
        </p:txBody>
      </p:sp>
    </p:spTree>
    <p:extLst>
      <p:ext uri="{BB962C8B-B14F-4D97-AF65-F5344CB8AC3E}">
        <p14:creationId xmlns:p14="http://schemas.microsoft.com/office/powerpoint/2010/main" val="1346554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6CFA3-B7EF-4AA0-B5FE-EAECDD6FC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Continuous Everything</a:t>
            </a:r>
          </a:p>
        </p:txBody>
      </p:sp>
      <p:pic>
        <p:nvPicPr>
          <p:cNvPr id="8" name="Picture 2" descr="https://theidaholibrarian.files.wordpress.com/2015/01/continuous.gif">
            <a:extLst>
              <a:ext uri="{FF2B5EF4-FFF2-40B4-BE49-F238E27FC236}">
                <a16:creationId xmlns:a16="http://schemas.microsoft.com/office/drawing/2014/main" id="{9B6A26DC-973C-47DB-AFD1-0E3E0F4C472B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892" y="2105527"/>
            <a:ext cx="5322416" cy="299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968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C474-06D7-4A38-AB51-4C7601D44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Maturity Model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E994693-C7B8-4F42-9DA9-43EC559AE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9644" y="1047136"/>
            <a:ext cx="10014642" cy="5257800"/>
          </a:xfrm>
        </p:spPr>
      </p:pic>
    </p:spTree>
    <p:extLst>
      <p:ext uri="{BB962C8B-B14F-4D97-AF65-F5344CB8AC3E}">
        <p14:creationId xmlns:p14="http://schemas.microsoft.com/office/powerpoint/2010/main" val="245937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26B6B-7444-480A-8CC3-6CE416485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Continuous: Integration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946950-793A-4045-8A35-73E055E92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84295" y="1299882"/>
            <a:ext cx="4914245" cy="4914245"/>
          </a:xfrm>
        </p:spPr>
      </p:pic>
    </p:spTree>
    <p:extLst>
      <p:ext uri="{BB962C8B-B14F-4D97-AF65-F5344CB8AC3E}">
        <p14:creationId xmlns:p14="http://schemas.microsoft.com/office/powerpoint/2010/main" val="747657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FCF89-99CD-4C66-AE43-490B3705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Continuous: Testing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4FCF01B-531B-4716-A7AA-CF0E63E75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5617" y="1191115"/>
            <a:ext cx="7315011" cy="4876674"/>
          </a:xfrm>
        </p:spPr>
      </p:pic>
    </p:spTree>
    <p:extLst>
      <p:ext uri="{BB962C8B-B14F-4D97-AF65-F5344CB8AC3E}">
        <p14:creationId xmlns:p14="http://schemas.microsoft.com/office/powerpoint/2010/main" val="3336800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BCB98-B292-4391-A36A-7F7F7FF1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Continuous: Delivery</a:t>
            </a:r>
          </a:p>
        </p:txBody>
      </p:sp>
      <p:pic>
        <p:nvPicPr>
          <p:cNvPr id="8" name="Picture 4" descr="http://booktrack.github.io/continuous-delivery-talk/images/checkhov-jumping.gif">
            <a:extLst>
              <a:ext uri="{FF2B5EF4-FFF2-40B4-BE49-F238E27FC236}">
                <a16:creationId xmlns:a16="http://schemas.microsoft.com/office/drawing/2014/main" id="{6D3DE3E5-F5D9-4ECD-AFD6-401CEDA11C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1932572"/>
            <a:ext cx="5408246" cy="40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753A92-9795-422F-BF6C-809F1C3A99E8}"/>
              </a:ext>
            </a:extLst>
          </p:cNvPr>
          <p:cNvSpPr txBox="1"/>
          <p:nvPr/>
        </p:nvSpPr>
        <p:spPr>
          <a:xfrm>
            <a:off x="1946442" y="1300233"/>
            <a:ext cx="8085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Repeat! Again. And again. But it must be sustainable.</a:t>
            </a:r>
          </a:p>
        </p:txBody>
      </p:sp>
    </p:spTree>
    <p:extLst>
      <p:ext uri="{BB962C8B-B14F-4D97-AF65-F5344CB8AC3E}">
        <p14:creationId xmlns:p14="http://schemas.microsoft.com/office/powerpoint/2010/main" val="753066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2A044-4D34-443E-AE69-14454AA64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Continuous: Operations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34E591-991D-4DF4-A16B-BC3314DB3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0169" y="1270000"/>
            <a:ext cx="6450362" cy="4841875"/>
          </a:xfrm>
        </p:spPr>
      </p:pic>
    </p:spTree>
    <p:extLst>
      <p:ext uri="{BB962C8B-B14F-4D97-AF65-F5344CB8AC3E}">
        <p14:creationId xmlns:p14="http://schemas.microsoft.com/office/powerpoint/2010/main" val="1965934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C474-06D7-4A38-AB51-4C7601D44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Maturity Model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E994693-C7B8-4F42-9DA9-43EC559AE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9644" y="1047136"/>
            <a:ext cx="10014642" cy="5257800"/>
          </a:xfrm>
        </p:spPr>
      </p:pic>
    </p:spTree>
    <p:extLst>
      <p:ext uri="{BB962C8B-B14F-4D97-AF65-F5344CB8AC3E}">
        <p14:creationId xmlns:p14="http://schemas.microsoft.com/office/powerpoint/2010/main" val="1122604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DE638ED-AF96-40F8-B30B-87A4805F2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Coming to Symposium?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8422CF0-58EB-464D-95DE-B06F35DF2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Wednesday, October 18</a:t>
            </a:r>
            <a:r>
              <a:rPr lang="en-US" baseline="30000" dirty="0"/>
              <a:t>th</a:t>
            </a:r>
            <a:r>
              <a:rPr lang="en-US" dirty="0"/>
              <a:t>, 11:15am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Effective DevOps for Sitecore</a:t>
            </a:r>
            <a:endParaRPr lang="en-US" dirty="0"/>
          </a:p>
          <a:p>
            <a:pPr lvl="1"/>
            <a:r>
              <a:rPr lang="en-US" b="1" dirty="0"/>
              <a:t>Jason St-Cyr, moderator</a:t>
            </a:r>
          </a:p>
          <a:p>
            <a:pPr lvl="1"/>
            <a:r>
              <a:rPr lang="en-US" b="1" dirty="0"/>
              <a:t>Derek Hunziker, Hedgehog</a:t>
            </a:r>
          </a:p>
          <a:p>
            <a:pPr lvl="1"/>
            <a:r>
              <a:rPr lang="en-US" b="1" dirty="0"/>
              <a:t>Kam Figy, </a:t>
            </a:r>
            <a:r>
              <a:rPr lang="en-US" b="1" dirty="0" err="1"/>
              <a:t>ConnectiveDx</a:t>
            </a:r>
            <a:endParaRPr lang="en-US" b="1" dirty="0"/>
          </a:p>
          <a:p>
            <a:pPr lvl="1"/>
            <a:r>
              <a:rPr lang="en-US" b="1" dirty="0"/>
              <a:t>Joe Bissol, Comcast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6B6F5-16F5-402E-9344-ABD769F49C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Come say hello!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D8A196E-7D1C-4769-B6F7-047126FAC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95293E3-8E53-4907-8CB9-8E9020AE62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28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E522-0D61-4D20-AC06-7538F0CB3B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This sucks.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BFC76-9AE3-473C-8F8A-48B989EC6C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72383" y="3919943"/>
            <a:ext cx="6459166" cy="914400"/>
          </a:xfrm>
        </p:spPr>
        <p:txBody>
          <a:bodyPr/>
          <a:lstStyle/>
          <a:p>
            <a:r>
              <a:rPr lang="en-US" sz="4400" b="1" dirty="0"/>
              <a:t>We can do better.</a:t>
            </a:r>
          </a:p>
        </p:txBody>
      </p:sp>
    </p:spTree>
    <p:extLst>
      <p:ext uri="{BB962C8B-B14F-4D97-AF65-F5344CB8AC3E}">
        <p14:creationId xmlns:p14="http://schemas.microsoft.com/office/powerpoint/2010/main" val="1954942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2297</TotalTime>
  <Words>390</Words>
  <Application>Microsoft Office PowerPoint</Application>
  <PresentationFormat>Widescreen</PresentationFormat>
  <Paragraphs>110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Open Sans</vt:lpstr>
      <vt:lpstr>Open Sans Light</vt:lpstr>
      <vt:lpstr>Open Sans Semibold</vt:lpstr>
      <vt:lpstr>Office Theme</vt:lpstr>
      <vt:lpstr>SUG Montréal</vt:lpstr>
      <vt:lpstr>Continuous Improvement  for DevOps</vt:lpstr>
      <vt:lpstr>You probably aren’t “doing it right”</vt:lpstr>
      <vt:lpstr>This sucks.</vt:lpstr>
      <vt:lpstr>Continuous Everything</vt:lpstr>
      <vt:lpstr>DevOps Maturity Model</vt:lpstr>
      <vt:lpstr>Continuous: Integration</vt:lpstr>
      <vt:lpstr>Continuous: Testing</vt:lpstr>
      <vt:lpstr>Continuous: Delivery</vt:lpstr>
      <vt:lpstr>Continuous: Operations</vt:lpstr>
      <vt:lpstr>DevOps Maturity Model</vt:lpstr>
      <vt:lpstr>Coming to Symposium?</vt:lpstr>
      <vt:lpstr>This sucks.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Rendering Chrome for Sitecore Components</dc:title>
  <dc:creator>Kamruz Jaman</dc:creator>
  <cp:lastModifiedBy>Jason St-Cyr</cp:lastModifiedBy>
  <cp:revision>101</cp:revision>
  <dcterms:created xsi:type="dcterms:W3CDTF">2017-01-11T22:09:53Z</dcterms:created>
  <dcterms:modified xsi:type="dcterms:W3CDTF">2017-09-28T18:16:28Z</dcterms:modified>
</cp:coreProperties>
</file>